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441455"/>
            <a:ext cx="9068586" cy="2590800"/>
          </a:xfrm>
        </p:spPr>
        <p:txBody>
          <a:bodyPr/>
          <a:lstStyle/>
          <a:p>
            <a:r>
              <a:rPr lang="ru-RU" sz="6600" dirty="0" smtClean="0"/>
              <a:t>Управление и кибернетика. Управление с обратной связью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683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933855"/>
            <a:ext cx="6540231" cy="5350213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1948 год </a:t>
            </a:r>
            <a:r>
              <a:rPr lang="ru-RU" sz="2400" dirty="0" smtClean="0"/>
              <a:t>- выход </a:t>
            </a:r>
            <a:r>
              <a:rPr lang="ru-RU" sz="2400" dirty="0"/>
              <a:t>в США и </a:t>
            </a:r>
            <a:r>
              <a:rPr lang="ru-RU" sz="2400" dirty="0" smtClean="0"/>
              <a:t>Европе книги </a:t>
            </a:r>
            <a:r>
              <a:rPr lang="ru-RU" sz="2400" dirty="0"/>
              <a:t>американского математика </a:t>
            </a:r>
            <a:r>
              <a:rPr lang="ru-RU" sz="2400" dirty="0" err="1"/>
              <a:t>Норберта</a:t>
            </a:r>
            <a:r>
              <a:rPr lang="ru-RU" sz="2400" dirty="0"/>
              <a:t> Винера «Кибернетика, или управление и связь в животном и машине</a:t>
            </a:r>
            <a:r>
              <a:rPr lang="ru-RU" sz="2400" dirty="0" smtClean="0"/>
              <a:t>».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u="sng" dirty="0" smtClean="0"/>
              <a:t>Предмет изучения кибернетики - </a:t>
            </a:r>
            <a:r>
              <a:rPr lang="ru-RU" sz="2400" dirty="0" smtClean="0"/>
              <a:t>управление</a:t>
            </a:r>
            <a:r>
              <a:rPr lang="ru-RU" sz="2400" dirty="0"/>
              <a:t>, связь и обработка информации в технике, живых организмах и человеческом обществе.</a:t>
            </a:r>
          </a:p>
          <a:p>
            <a:endParaRPr lang="ru-RU" sz="2400" dirty="0"/>
          </a:p>
        </p:txBody>
      </p:sp>
      <p:pic>
        <p:nvPicPr>
          <p:cNvPr id="4" name="Picture 2" descr="Норберт Вин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735" y="760872"/>
            <a:ext cx="2786090" cy="436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75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55255"/>
            <a:ext cx="10058400" cy="5542821"/>
          </a:xfrm>
        </p:spPr>
        <p:txBody>
          <a:bodyPr>
            <a:normAutofit/>
          </a:bodyPr>
          <a:lstStyle/>
          <a:p>
            <a:r>
              <a:rPr lang="ru-RU" sz="2400" u="sng" dirty="0"/>
              <a:t>Управление</a:t>
            </a:r>
            <a:r>
              <a:rPr lang="ru-RU" sz="2400" dirty="0"/>
              <a:t> -</a:t>
            </a:r>
            <a:r>
              <a:rPr lang="ru-RU" sz="2400" dirty="0" smtClean="0"/>
              <a:t> </a:t>
            </a:r>
            <a:r>
              <a:rPr lang="ru-RU" sz="2400" dirty="0"/>
              <a:t>целенаправленное воздействие одних объектов, которые являются управляющими, на другие объекты – управляемые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С кибернетической точки зрения все варианты управляющих воздействий следует рассматривать как управляющую информацию, передаваемую в форме команд</a:t>
            </a:r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73234" y="2178090"/>
            <a:ext cx="11445532" cy="2141915"/>
            <a:chOff x="357158" y="2501531"/>
            <a:chExt cx="8429684" cy="2141915"/>
          </a:xfrm>
          <a:noFill/>
        </p:grpSpPr>
        <p:sp>
          <p:nvSpPr>
            <p:cNvPr id="5" name="Прямоугольник с двумя вырезанными противолежащими углами 6"/>
            <p:cNvSpPr/>
            <p:nvPr/>
          </p:nvSpPr>
          <p:spPr>
            <a:xfrm>
              <a:off x="357158" y="3714752"/>
              <a:ext cx="2857520" cy="928694"/>
            </a:xfrm>
            <a:prstGeom prst="snip2DiagRect">
              <a:avLst/>
            </a:pr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Управляющий объект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с двумя вырезанными противолежащими углами 7"/>
            <p:cNvSpPr/>
            <p:nvPr/>
          </p:nvSpPr>
          <p:spPr>
            <a:xfrm>
              <a:off x="5929322" y="3714752"/>
              <a:ext cx="2857520" cy="928694"/>
            </a:xfrm>
            <a:prstGeom prst="snip2DiagRect">
              <a:avLst/>
            </a:pr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Управляемый объект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3214678" y="3857628"/>
              <a:ext cx="2714644" cy="642942"/>
            </a:xfrm>
            <a:prstGeom prst="rightArrow">
              <a:avLst>
                <a:gd name="adj1" fmla="val 50000"/>
                <a:gd name="adj2" fmla="val 117096"/>
              </a:avLst>
            </a:pr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86116" y="2501531"/>
              <a:ext cx="2428892" cy="954107"/>
            </a:xfrm>
            <a:prstGeom prst="rect">
              <a:avLst/>
            </a:pr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Управляющее</a:t>
              </a:r>
            </a:p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воздействие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174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346" y="1147866"/>
            <a:ext cx="10058400" cy="5159551"/>
          </a:xfrm>
        </p:spPr>
        <p:txBody>
          <a:bodyPr>
            <a:noAutofit/>
          </a:bodyPr>
          <a:lstStyle/>
          <a:p>
            <a:pPr marL="268288" indent="-254000"/>
            <a:r>
              <a:rPr lang="ru-RU" sz="2400" u="sng" dirty="0"/>
              <a:t>Управление</a:t>
            </a:r>
            <a:r>
              <a:rPr lang="ru-RU" sz="2400" dirty="0"/>
              <a:t> -</a:t>
            </a:r>
            <a:r>
              <a:rPr lang="ru-RU" sz="2400" dirty="0" smtClean="0"/>
              <a:t> </a:t>
            </a:r>
            <a:r>
              <a:rPr lang="ru-RU" sz="2400" dirty="0"/>
              <a:t>целенаправленный процесс, т. е. команды отдаются не случайным образом, а с вполне определенной целью. </a:t>
            </a:r>
            <a:endParaRPr lang="ru-RU" sz="2400" dirty="0" smtClean="0"/>
          </a:p>
          <a:p>
            <a:pPr marL="268288" indent="-254000"/>
            <a:endParaRPr lang="ru-RU" sz="2400" dirty="0"/>
          </a:p>
          <a:p>
            <a:pPr marL="268288" indent="-254000"/>
            <a:r>
              <a:rPr lang="ru-RU" sz="2400" dirty="0"/>
              <a:t>Последовательность команд по управлению объектом, выполнение которой приводит к достижению заранее поставленной цели, называется </a:t>
            </a:r>
            <a:r>
              <a:rPr lang="ru-RU" sz="2400" u="sng" dirty="0"/>
              <a:t>алгоритмом управления</a:t>
            </a:r>
            <a:r>
              <a:rPr lang="ru-RU" sz="2400" dirty="0"/>
              <a:t>.</a:t>
            </a:r>
          </a:p>
          <a:p>
            <a:pPr marL="268288" indent="-254000"/>
            <a:endParaRPr lang="ru-RU" sz="2400" dirty="0" smtClean="0"/>
          </a:p>
          <a:p>
            <a:pPr marL="268288" indent="-254000"/>
            <a:r>
              <a:rPr lang="ru-RU" sz="2400" dirty="0" smtClean="0"/>
              <a:t>В </a:t>
            </a:r>
            <a:r>
              <a:rPr lang="ru-RU" sz="2400" dirty="0"/>
              <a:t>таком случае объект управления можно назвать </a:t>
            </a:r>
            <a:r>
              <a:rPr lang="ru-RU" sz="2400" u="sng" dirty="0"/>
              <a:t>исполнителем управляющего алгоритма. </a:t>
            </a:r>
          </a:p>
        </p:txBody>
      </p:sp>
    </p:spTree>
    <p:extLst>
      <p:ext uri="{BB962C8B-B14F-4D97-AF65-F5344CB8AC3E}">
        <p14:creationId xmlns:p14="http://schemas.microsoft.com/office/powerpoint/2010/main" val="73282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Автоматические системы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557213">
              <a:buNone/>
            </a:pPr>
            <a:r>
              <a:rPr lang="ru-RU" sz="2400" dirty="0"/>
              <a:t>В системах автоматического управления все процессы, связанные с получением информации о состоянии управляемого объекта, обработкой этой информации, формированием управляющих сигналов и пр., осуществляются автоматически</a:t>
            </a:r>
            <a:r>
              <a:rPr lang="ru-RU" sz="2400" dirty="0" smtClean="0"/>
              <a:t>.</a:t>
            </a:r>
          </a:p>
          <a:p>
            <a:pPr marL="3175" indent="557213">
              <a:buNone/>
            </a:pPr>
            <a:endParaRPr lang="ru-RU" sz="2400" dirty="0"/>
          </a:p>
          <a:p>
            <a:pPr marL="3175" indent="557213">
              <a:buNone/>
            </a:pPr>
            <a:r>
              <a:rPr lang="ru-RU" sz="2400" dirty="0"/>
              <a:t>В подобных системах не требуется непосредственное участие человека.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04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713441"/>
          </a:xfrm>
        </p:spPr>
        <p:txBody>
          <a:bodyPr>
            <a:normAutofit/>
          </a:bodyPr>
          <a:lstStyle/>
          <a:p>
            <a:r>
              <a:rPr lang="ru-RU" dirty="0" smtClean="0"/>
              <a:t>Неавтоматические системы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3387171"/>
            <a:ext cx="10058400" cy="2021412"/>
          </a:xfrm>
        </p:spPr>
        <p:txBody>
          <a:bodyPr>
            <a:normAutofit/>
          </a:bodyPr>
          <a:lstStyle/>
          <a:p>
            <a:pPr marL="3175" indent="379413">
              <a:buNone/>
            </a:pPr>
            <a:r>
              <a:rPr lang="ru-RU" sz="2400" dirty="0"/>
              <a:t>В неавтоматических системах управления человек сам оценивает состояние объекта управления и на основе этой оценки воздействует на него. </a:t>
            </a:r>
          </a:p>
          <a:p>
            <a:pPr marL="3175" indent="379413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5122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56</TotalTime>
  <Words>207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Савон</vt:lpstr>
      <vt:lpstr>Управление и кибернетика. Управление с обратной связью</vt:lpstr>
      <vt:lpstr>Презентация PowerPoint</vt:lpstr>
      <vt:lpstr>Презентация PowerPoint</vt:lpstr>
      <vt:lpstr>Презентация PowerPoint</vt:lpstr>
      <vt:lpstr>Автоматические системы управления</vt:lpstr>
      <vt:lpstr>Неавтоматические системы управления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 кибернетика. Управление с обратной связью</dc:title>
  <dc:creator>SweetHome</dc:creator>
  <cp:lastModifiedBy>Катя</cp:lastModifiedBy>
  <cp:revision>15</cp:revision>
  <dcterms:created xsi:type="dcterms:W3CDTF">2016-10-18T16:44:51Z</dcterms:created>
  <dcterms:modified xsi:type="dcterms:W3CDTF">2020-09-14T07:17:28Z</dcterms:modified>
</cp:coreProperties>
</file>