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66" r:id="rId3"/>
    <p:sldId id="263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64" r:id="rId15"/>
    <p:sldId id="265" r:id="rId16"/>
    <p:sldId id="267" r:id="rId17"/>
    <p:sldId id="268" r:id="rId18"/>
    <p:sldId id="269" r:id="rId19"/>
    <p:sldId id="271" r:id="rId20"/>
    <p:sldId id="270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44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6738474-79FB-4FCA-A3D7-DBB1AB928B6E}" type="datetimeFigureOut">
              <a:rPr lang="ru-RU" smtClean="0"/>
              <a:pPr/>
              <a:t>08.09.2020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097895D1-0CD6-4EF2-B592-9E7483FE15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38474-79FB-4FCA-A3D7-DBB1AB928B6E}" type="datetimeFigureOut">
              <a:rPr lang="ru-RU" smtClean="0"/>
              <a:pPr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895D1-0CD6-4EF2-B592-9E7483FE1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38474-79FB-4FCA-A3D7-DBB1AB928B6E}" type="datetimeFigureOut">
              <a:rPr lang="ru-RU" smtClean="0"/>
              <a:pPr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895D1-0CD6-4EF2-B592-9E7483FE15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38474-79FB-4FCA-A3D7-DBB1AB928B6E}" type="datetimeFigureOut">
              <a:rPr lang="ru-RU" smtClean="0"/>
              <a:pPr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895D1-0CD6-4EF2-B592-9E7483FE15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6738474-79FB-4FCA-A3D7-DBB1AB928B6E}" type="datetimeFigureOut">
              <a:rPr lang="ru-RU" smtClean="0"/>
              <a:pPr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97895D1-0CD6-4EF2-B592-9E7483FE15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38474-79FB-4FCA-A3D7-DBB1AB928B6E}" type="datetimeFigureOut">
              <a:rPr lang="ru-RU" smtClean="0"/>
              <a:pPr/>
              <a:t>08.09.2020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895D1-0CD6-4EF2-B592-9E7483FE15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38474-79FB-4FCA-A3D7-DBB1AB928B6E}" type="datetimeFigureOut">
              <a:rPr lang="ru-RU" smtClean="0"/>
              <a:pPr/>
              <a:t>08.09.2020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895D1-0CD6-4EF2-B592-9E7483FE15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38474-79FB-4FCA-A3D7-DBB1AB928B6E}" type="datetimeFigureOut">
              <a:rPr lang="ru-RU" smtClean="0"/>
              <a:pPr/>
              <a:t>08.09.2020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895D1-0CD6-4EF2-B592-9E7483FE15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38474-79FB-4FCA-A3D7-DBB1AB928B6E}" type="datetimeFigureOut">
              <a:rPr lang="ru-RU" smtClean="0"/>
              <a:pPr/>
              <a:t>08.09.2020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895D1-0CD6-4EF2-B592-9E7483FE15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38474-79FB-4FCA-A3D7-DBB1AB928B6E}" type="datetimeFigureOut">
              <a:rPr lang="ru-RU" smtClean="0"/>
              <a:pPr/>
              <a:t>08.09.2020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895D1-0CD6-4EF2-B592-9E7483FE15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38474-79FB-4FCA-A3D7-DBB1AB928B6E}" type="datetimeFigureOut">
              <a:rPr lang="ru-RU" smtClean="0"/>
              <a:pPr/>
              <a:t>08.09.2020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895D1-0CD6-4EF2-B592-9E7483FE15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6738474-79FB-4FCA-A3D7-DBB1AB928B6E}" type="datetimeFigureOut">
              <a:rPr lang="ru-RU" smtClean="0"/>
              <a:pPr/>
              <a:t>08.09.2020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97895D1-0CD6-4EF2-B592-9E7483FE15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E:\MUSIC\ENIGM91\09.MP3" TargetMode="Externa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3571876"/>
            <a:ext cx="7072362" cy="1285884"/>
          </a:xfrm>
        </p:spPr>
        <p:txBody>
          <a:bodyPr>
            <a:normAutofit/>
          </a:bodyPr>
          <a:lstStyle/>
          <a:p>
            <a:r>
              <a:rPr lang="ru-RU" dirty="0" smtClean="0"/>
              <a:t>Информация </a:t>
            </a:r>
            <a:r>
              <a:rPr lang="ru-RU" dirty="0" smtClean="0"/>
              <a:t>как знания человека. Восприятие информации человеком. 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«Кто владеет информацией, тот владеет миром».</a:t>
            </a:r>
          </a:p>
          <a:p>
            <a:pPr algn="r"/>
            <a:r>
              <a:rPr lang="ru-RU" dirty="0" smtClean="0"/>
              <a:t>Натан Ротшильд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676400" y="1752600"/>
            <a:ext cx="6781800" cy="375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 b="1">
                <a:solidFill>
                  <a:schemeClr val="tx2"/>
                </a:solidFill>
              </a:rPr>
              <a:t>Криптология</a:t>
            </a:r>
            <a:r>
              <a:rPr lang="ru-RU" sz="4800" b="1"/>
              <a:t> – </a:t>
            </a:r>
            <a:br>
              <a:rPr lang="ru-RU" sz="4800" b="1"/>
            </a:br>
            <a:r>
              <a:rPr lang="ru-RU" sz="4800" b="1"/>
              <a:t>наука, разрабатывающая способы защиты информации.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44" y="500042"/>
            <a:ext cx="8315354" cy="199074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b="1" dirty="0" smtClean="0"/>
              <a:t>Обработка (преобразование) информации</a:t>
            </a:r>
            <a:r>
              <a:rPr lang="ru-RU" dirty="0" smtClean="0"/>
              <a:t> – </a:t>
            </a:r>
            <a:r>
              <a:rPr lang="ru-RU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процесс изменения вида (формы), смысла (содержания), объема (количества) информации.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671538" y="2786058"/>
            <a:ext cx="7543800" cy="2362200"/>
            <a:chOff x="672" y="2016"/>
            <a:chExt cx="4752" cy="1488"/>
          </a:xfrm>
        </p:grpSpPr>
        <p:sp>
          <p:nvSpPr>
            <p:cNvPr id="12292" name="AutoShape 4"/>
            <p:cNvSpPr>
              <a:spLocks noChangeArrowheads="1"/>
            </p:cNvSpPr>
            <p:nvPr/>
          </p:nvSpPr>
          <p:spPr bwMode="auto">
            <a:xfrm>
              <a:off x="672" y="2016"/>
              <a:ext cx="1392" cy="960"/>
            </a:xfrm>
            <a:prstGeom prst="flowChartPunchedCard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293" name="AutoShape 5"/>
            <p:cNvSpPr>
              <a:spLocks noChangeArrowheads="1"/>
            </p:cNvSpPr>
            <p:nvPr/>
          </p:nvSpPr>
          <p:spPr bwMode="auto">
            <a:xfrm>
              <a:off x="2208" y="2016"/>
              <a:ext cx="1728" cy="960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294" name="AutoShape 6"/>
            <p:cNvSpPr>
              <a:spLocks noChangeArrowheads="1"/>
            </p:cNvSpPr>
            <p:nvPr/>
          </p:nvSpPr>
          <p:spPr bwMode="auto">
            <a:xfrm>
              <a:off x="4080" y="2016"/>
              <a:ext cx="1344" cy="960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cxnSp>
          <p:nvCxnSpPr>
            <p:cNvPr id="12295" name="AutoShape 7"/>
            <p:cNvCxnSpPr>
              <a:cxnSpLocks noChangeShapeType="1"/>
              <a:stCxn id="12292" idx="3"/>
              <a:endCxn id="12293" idx="1"/>
            </p:cNvCxnSpPr>
            <p:nvPr/>
          </p:nvCxnSpPr>
          <p:spPr bwMode="auto">
            <a:xfrm>
              <a:off x="2064" y="2496"/>
              <a:ext cx="14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12296" name="AutoShape 8"/>
            <p:cNvCxnSpPr>
              <a:cxnSpLocks noChangeShapeType="1"/>
              <a:stCxn id="12293" idx="3"/>
              <a:endCxn id="12294" idx="1"/>
            </p:cNvCxnSpPr>
            <p:nvPr/>
          </p:nvCxnSpPr>
          <p:spPr bwMode="auto">
            <a:xfrm>
              <a:off x="3936" y="2496"/>
              <a:ext cx="14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sp>
          <p:nvSpPr>
            <p:cNvPr id="12297" name="Text Box 9"/>
            <p:cNvSpPr txBox="1">
              <a:spLocks noChangeArrowheads="1"/>
            </p:cNvSpPr>
            <p:nvPr/>
          </p:nvSpPr>
          <p:spPr bwMode="auto">
            <a:xfrm>
              <a:off x="672" y="2208"/>
              <a:ext cx="1344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1"/>
                <a:t>Входная информация</a:t>
              </a:r>
            </a:p>
          </p:txBody>
        </p:sp>
        <p:sp>
          <p:nvSpPr>
            <p:cNvPr id="12298" name="Text Box 10"/>
            <p:cNvSpPr txBox="1">
              <a:spLocks noChangeArrowheads="1"/>
            </p:cNvSpPr>
            <p:nvPr/>
          </p:nvSpPr>
          <p:spPr bwMode="auto">
            <a:xfrm>
              <a:off x="2256" y="2208"/>
              <a:ext cx="1632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1"/>
                <a:t>Преобразователь</a:t>
              </a:r>
              <a:br>
                <a:rPr lang="ru-RU" b="1"/>
              </a:br>
              <a:r>
                <a:rPr lang="ru-RU" b="1"/>
                <a:t>информации</a:t>
              </a:r>
            </a:p>
          </p:txBody>
        </p:sp>
        <p:sp>
          <p:nvSpPr>
            <p:cNvPr id="12299" name="Text Box 12"/>
            <p:cNvSpPr txBox="1">
              <a:spLocks noChangeArrowheads="1"/>
            </p:cNvSpPr>
            <p:nvPr/>
          </p:nvSpPr>
          <p:spPr bwMode="auto">
            <a:xfrm>
              <a:off x="4080" y="2208"/>
              <a:ext cx="1296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1"/>
                <a:t>Выходная информация</a:t>
              </a:r>
            </a:p>
          </p:txBody>
        </p:sp>
        <p:sp>
          <p:nvSpPr>
            <p:cNvPr id="12300" name="Text Box 16"/>
            <p:cNvSpPr txBox="1">
              <a:spLocks noChangeArrowheads="1"/>
            </p:cNvSpPr>
            <p:nvPr/>
          </p:nvSpPr>
          <p:spPr bwMode="auto">
            <a:xfrm>
              <a:off x="1392" y="3216"/>
              <a:ext cx="33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Общая схема обработки информации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8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500042"/>
            <a:ext cx="7772400" cy="1981200"/>
          </a:xfrm>
        </p:spPr>
        <p:txBody>
          <a:bodyPr/>
          <a:lstStyle/>
          <a:p>
            <a:pPr eaLnBrk="1" hangingPunct="1"/>
            <a:r>
              <a:rPr lang="ru-RU" sz="4000" dirty="0" smtClean="0"/>
              <a:t>Схема преобразования информации по принципу «черного ящика»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990600" y="2928934"/>
            <a:ext cx="7620000" cy="2362200"/>
            <a:chOff x="624" y="2400"/>
            <a:chExt cx="4800" cy="1488"/>
          </a:xfrm>
        </p:grpSpPr>
        <p:sp>
          <p:nvSpPr>
            <p:cNvPr id="13316" name="AutoShape 4"/>
            <p:cNvSpPr>
              <a:spLocks noChangeArrowheads="1"/>
            </p:cNvSpPr>
            <p:nvPr/>
          </p:nvSpPr>
          <p:spPr bwMode="auto">
            <a:xfrm>
              <a:off x="624" y="2400"/>
              <a:ext cx="1392" cy="960"/>
            </a:xfrm>
            <a:prstGeom prst="flowChartPunchedCard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17" name="AutoShape 5"/>
            <p:cNvSpPr>
              <a:spLocks noChangeArrowheads="1"/>
            </p:cNvSpPr>
            <p:nvPr/>
          </p:nvSpPr>
          <p:spPr bwMode="auto">
            <a:xfrm>
              <a:off x="2208" y="2400"/>
              <a:ext cx="1728" cy="960"/>
            </a:xfrm>
            <a:prstGeom prst="flowChartProcess">
              <a:avLst/>
            </a:prstGeom>
            <a:solidFill>
              <a:srgbClr val="060F1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18" name="AutoShape 6"/>
            <p:cNvSpPr>
              <a:spLocks noChangeArrowheads="1"/>
            </p:cNvSpPr>
            <p:nvPr/>
          </p:nvSpPr>
          <p:spPr bwMode="auto">
            <a:xfrm>
              <a:off x="4080" y="2400"/>
              <a:ext cx="1344" cy="960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cxnSp>
          <p:nvCxnSpPr>
            <p:cNvPr id="13319" name="AutoShape 7"/>
            <p:cNvCxnSpPr>
              <a:cxnSpLocks noChangeShapeType="1"/>
              <a:stCxn id="13316" idx="3"/>
              <a:endCxn id="13317" idx="1"/>
            </p:cNvCxnSpPr>
            <p:nvPr/>
          </p:nvCxnSpPr>
          <p:spPr bwMode="auto">
            <a:xfrm>
              <a:off x="2016" y="2880"/>
              <a:ext cx="19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13320" name="AutoShape 8"/>
            <p:cNvCxnSpPr>
              <a:cxnSpLocks noChangeShapeType="1"/>
              <a:stCxn id="13317" idx="3"/>
              <a:endCxn id="13318" idx="1"/>
            </p:cNvCxnSpPr>
            <p:nvPr/>
          </p:nvCxnSpPr>
          <p:spPr bwMode="auto">
            <a:xfrm>
              <a:off x="3936" y="2880"/>
              <a:ext cx="14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sp>
          <p:nvSpPr>
            <p:cNvPr id="13321" name="Text Box 9"/>
            <p:cNvSpPr txBox="1">
              <a:spLocks noChangeArrowheads="1"/>
            </p:cNvSpPr>
            <p:nvPr/>
          </p:nvSpPr>
          <p:spPr bwMode="auto">
            <a:xfrm>
              <a:off x="624" y="2496"/>
              <a:ext cx="1344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b="1"/>
                <a:t>Входная информация</a:t>
              </a:r>
            </a:p>
          </p:txBody>
        </p:sp>
        <p:sp>
          <p:nvSpPr>
            <p:cNvPr id="13322" name="Text Box 10"/>
            <p:cNvSpPr txBox="1">
              <a:spLocks noChangeArrowheads="1"/>
            </p:cNvSpPr>
            <p:nvPr/>
          </p:nvSpPr>
          <p:spPr bwMode="auto">
            <a:xfrm>
              <a:off x="2160" y="2544"/>
              <a:ext cx="17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b="1">
                  <a:solidFill>
                    <a:schemeClr val="bg1"/>
                  </a:solidFill>
                </a:rPr>
                <a:t>«Черный ящик»</a:t>
              </a:r>
            </a:p>
          </p:txBody>
        </p:sp>
        <p:sp>
          <p:nvSpPr>
            <p:cNvPr id="13323" name="Text Box 11"/>
            <p:cNvSpPr txBox="1">
              <a:spLocks noChangeArrowheads="1"/>
            </p:cNvSpPr>
            <p:nvPr/>
          </p:nvSpPr>
          <p:spPr bwMode="auto">
            <a:xfrm>
              <a:off x="4080" y="2544"/>
              <a:ext cx="1296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b="1"/>
                <a:t>Выходная информация</a:t>
              </a:r>
            </a:p>
          </p:txBody>
        </p:sp>
        <p:sp>
          <p:nvSpPr>
            <p:cNvPr id="13324" name="Text Box 13"/>
            <p:cNvSpPr txBox="1">
              <a:spLocks noChangeArrowheads="1"/>
            </p:cNvSpPr>
            <p:nvPr/>
          </p:nvSpPr>
          <p:spPr bwMode="auto">
            <a:xfrm>
              <a:off x="1728" y="3600"/>
              <a:ext cx="26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/>
                <a:t>Доступно наблюдателю</a:t>
              </a:r>
            </a:p>
          </p:txBody>
        </p:sp>
        <p:sp>
          <p:nvSpPr>
            <p:cNvPr id="13325" name="Line 14"/>
            <p:cNvSpPr>
              <a:spLocks noChangeShapeType="1"/>
            </p:cNvSpPr>
            <p:nvPr/>
          </p:nvSpPr>
          <p:spPr bwMode="auto">
            <a:xfrm flipH="1" flipV="1">
              <a:off x="1584" y="3360"/>
              <a:ext cx="62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3326" name="Line 15"/>
            <p:cNvSpPr>
              <a:spLocks noChangeShapeType="1"/>
            </p:cNvSpPr>
            <p:nvPr/>
          </p:nvSpPr>
          <p:spPr bwMode="auto">
            <a:xfrm flipV="1">
              <a:off x="3792" y="3360"/>
              <a:ext cx="57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ext Box 2"/>
          <p:cNvSpPr txBox="1">
            <a:spLocks noChangeArrowheads="1"/>
          </p:cNvSpPr>
          <p:nvPr/>
        </p:nvSpPr>
        <p:spPr bwMode="auto">
          <a:xfrm>
            <a:off x="857224" y="571480"/>
            <a:ext cx="7524776" cy="4016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 smtClean="0"/>
              <a:t>Приведите </a:t>
            </a:r>
            <a:r>
              <a:rPr lang="ru-RU" sz="2400" dirty="0"/>
              <a:t>примеры способов передачи информации по схемам: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400" dirty="0"/>
              <a:t>Источник (человек) </a:t>
            </a:r>
            <a:r>
              <a:rPr lang="ru-RU" sz="2400" dirty="0">
                <a:sym typeface="Symbol" pitchFamily="18" charset="2"/>
              </a:rPr>
              <a:t> Приемник (человек)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400" dirty="0"/>
              <a:t>Источник (устройство) </a:t>
            </a:r>
            <a:r>
              <a:rPr lang="ru-RU" sz="2400" dirty="0">
                <a:sym typeface="Symbol" pitchFamily="18" charset="2"/>
              </a:rPr>
              <a:t> Приемник (человек)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400" dirty="0"/>
              <a:t>Источник (человек) </a:t>
            </a:r>
            <a:r>
              <a:rPr lang="ru-RU" sz="2400" dirty="0">
                <a:sym typeface="Symbol" pitchFamily="18" charset="2"/>
              </a:rPr>
              <a:t> Приемник (устройство)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400" dirty="0"/>
              <a:t>Источник (предмет) </a:t>
            </a:r>
            <a:r>
              <a:rPr lang="ru-RU" sz="2400" dirty="0">
                <a:sym typeface="Symbol" pitchFamily="18" charset="2"/>
              </a:rPr>
              <a:t> Приемник (человек)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400" dirty="0"/>
              <a:t>Источник (человек) </a:t>
            </a:r>
            <a:r>
              <a:rPr lang="ru-RU" sz="2400" dirty="0">
                <a:sym typeface="Symbol" pitchFamily="18" charset="2"/>
              </a:rPr>
              <a:t> Приемник (предмет)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7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7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7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72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72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72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72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72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72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72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72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72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72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72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72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72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72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72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29642" cy="633394"/>
          </a:xfrm>
        </p:spPr>
        <p:txBody>
          <a:bodyPr/>
          <a:lstStyle/>
          <a:p>
            <a:pPr algn="ctr"/>
            <a:r>
              <a:rPr lang="ru-RU" dirty="0" smtClean="0"/>
              <a:t>Кодирование информации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- процесс формирования определенного представления информации. </a:t>
            </a:r>
          </a:p>
          <a:p>
            <a:pPr>
              <a:buNone/>
            </a:pPr>
            <a:r>
              <a:rPr lang="ru-RU" dirty="0" smtClean="0"/>
              <a:t>Коротко: переход от одной формы представления к другой, более удобной для хранения, передачи или обработки.</a:t>
            </a:r>
          </a:p>
          <a:p>
            <a:pPr>
              <a:buNone/>
            </a:pPr>
            <a:r>
              <a:rPr lang="ru-RU" dirty="0" smtClean="0"/>
              <a:t>Обратный процесс: декодирование. </a:t>
            </a:r>
          </a:p>
          <a:p>
            <a:pPr algn="ctr">
              <a:buNone/>
            </a:pPr>
            <a:r>
              <a:rPr lang="ru-RU" u="sng" dirty="0" smtClean="0">
                <a:solidFill>
                  <a:srgbClr val="7030A0"/>
                </a:solidFill>
              </a:rPr>
              <a:t>3 основных способа кодирования:</a:t>
            </a:r>
          </a:p>
          <a:p>
            <a:pPr marL="514350" indent="-514350">
              <a:buAutoNum type="arabicPeriod"/>
            </a:pPr>
            <a:r>
              <a:rPr lang="ru-RU" dirty="0" smtClean="0"/>
              <a:t>Графический</a:t>
            </a:r>
          </a:p>
          <a:p>
            <a:pPr marL="514350" indent="-514350">
              <a:buAutoNum type="arabicPeriod"/>
            </a:pPr>
            <a:r>
              <a:rPr lang="ru-RU" dirty="0" smtClean="0"/>
              <a:t>Числовой</a:t>
            </a:r>
          </a:p>
          <a:p>
            <a:pPr marL="514350" indent="-514350">
              <a:buAutoNum type="arabicPeriod"/>
            </a:pPr>
            <a:r>
              <a:rPr lang="ru-RU" dirty="0" smtClean="0"/>
              <a:t>Символьный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102427"/>
            <a:ext cx="4572032" cy="3755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9906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Дана кодовая таблица флажковой азбуки. Расшифруйте следующее сообщение. </a:t>
            </a:r>
            <a:endParaRPr lang="ru-RU" sz="24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42844" y="1000108"/>
            <a:ext cx="5591175" cy="311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14311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Дана кодовая таблица азбуки Морзе. Декодируйте сообщение (знаки отделены пробелами):</a:t>
            </a:r>
            <a:br>
              <a:rPr lang="ru-RU" dirty="0" smtClean="0"/>
            </a:br>
            <a:r>
              <a:rPr lang="ru-RU" sz="4000" dirty="0" smtClean="0"/>
              <a:t>--  ---  ·-··  ---  -··  -·-·  -·--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89" y="1857364"/>
            <a:ext cx="6747785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Зашифрованная пословица.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Чтобы рубить дрова, нужен </a:t>
            </a:r>
            <a:r>
              <a:rPr lang="ru-RU" u="sng" dirty="0" smtClean="0">
                <a:solidFill>
                  <a:srgbClr val="FF0000"/>
                </a:solidFill>
              </a:rPr>
              <a:t>14,2,3,2,7</a:t>
            </a:r>
            <a:r>
              <a:rPr lang="ru-RU" dirty="0" smtClean="0"/>
              <a:t>, а чтобы полить огород – </a:t>
            </a:r>
            <a:r>
              <a:rPr lang="ru-RU" u="sng" dirty="0" smtClean="0">
                <a:solidFill>
                  <a:srgbClr val="FF0000"/>
                </a:solidFill>
              </a:rPr>
              <a:t>10, 4, 5, 1, 6</a:t>
            </a:r>
            <a:r>
              <a:rPr lang="ru-RU" dirty="0" smtClean="0"/>
              <a:t>.</a:t>
            </a:r>
          </a:p>
          <a:p>
            <a:r>
              <a:rPr lang="ru-RU" dirty="0" smtClean="0"/>
              <a:t>Рыбаки сделали во льду </a:t>
            </a:r>
            <a:r>
              <a:rPr lang="ru-RU" u="sng" dirty="0" smtClean="0">
                <a:solidFill>
                  <a:srgbClr val="FF0000"/>
                </a:solidFill>
              </a:rPr>
              <a:t>3,7,2,7,8,9,11</a:t>
            </a:r>
            <a:r>
              <a:rPr lang="ru-RU" dirty="0" smtClean="0"/>
              <a:t> и стали ловить рыбу. </a:t>
            </a:r>
          </a:p>
          <a:p>
            <a:r>
              <a:rPr lang="ru-RU" dirty="0" smtClean="0"/>
              <a:t>Самый колючий зверь в лесу – это </a:t>
            </a:r>
            <a:r>
              <a:rPr lang="ru-RU" u="sng" dirty="0" smtClean="0">
                <a:solidFill>
                  <a:srgbClr val="FF0000"/>
                </a:solidFill>
              </a:rPr>
              <a:t>12,13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Прочитайте пословицу:</a:t>
            </a:r>
          </a:p>
          <a:p>
            <a:pPr>
              <a:buNone/>
            </a:pPr>
            <a:r>
              <a:rPr lang="ru-RU" sz="3200" b="1" dirty="0" smtClean="0"/>
              <a:t>1,2,3,4,5,1,6</a:t>
            </a:r>
          </a:p>
          <a:p>
            <a:pPr>
              <a:buNone/>
            </a:pPr>
            <a:r>
              <a:rPr lang="ru-RU" sz="3200" b="1" dirty="0" smtClean="0"/>
              <a:t>7,8,9,10,11</a:t>
            </a:r>
          </a:p>
          <a:p>
            <a:pPr>
              <a:buNone/>
            </a:pPr>
            <a:r>
              <a:rPr lang="ru-RU" sz="3200" b="1" dirty="0" smtClean="0"/>
              <a:t>9,4,7,4,13,12,14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Шифр Цезаря.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Этот шифр реализует следующее преобразование текста: каждая буква исходного текста заменяется следующей после него с некоторым сдвигом буквой в алфавите, который считается написанным по кругу. </a:t>
            </a:r>
          </a:p>
          <a:p>
            <a:r>
              <a:rPr lang="ru-RU" dirty="0" smtClean="0"/>
              <a:t>Пусть сдвиг = 2.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357290" y="3643314"/>
          <a:ext cx="6096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/>
                        <a:t>д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м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ё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/>
                        <a:t>р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Расшифруйте: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/>
              <a:t>Преццнщнпеынд</a:t>
            </a:r>
            <a:r>
              <a:rPr lang="ru-RU" dirty="0" smtClean="0"/>
              <a:t> (5)</a:t>
            </a:r>
          </a:p>
          <a:p>
            <a:r>
              <a:rPr lang="ru-RU" dirty="0" err="1" smtClean="0"/>
              <a:t>Рсёенёу</a:t>
            </a:r>
            <a:r>
              <a:rPr lang="ru-RU" dirty="0" smtClean="0"/>
              <a:t> (1)</a:t>
            </a:r>
          </a:p>
          <a:p>
            <a:r>
              <a:rPr lang="ru-RU" dirty="0" err="1" smtClean="0"/>
              <a:t>Жсфхсезурсфхя</a:t>
            </a:r>
            <a:r>
              <a:rPr lang="ru-RU" dirty="0" smtClean="0"/>
              <a:t> (3)</a:t>
            </a:r>
          </a:p>
          <a:p>
            <a:r>
              <a:rPr lang="ru-RU" dirty="0" err="1" smtClean="0"/>
              <a:t>Рхьцшфзюрж</a:t>
            </a:r>
            <a:r>
              <a:rPr lang="ru-RU" dirty="0" smtClean="0"/>
              <a:t> (8)</a:t>
            </a:r>
          </a:p>
          <a:p>
            <a:r>
              <a:rPr lang="ru-RU" dirty="0" err="1" smtClean="0"/>
              <a:t>Одпаочпгцтф</a:t>
            </a:r>
            <a:r>
              <a:rPr lang="ru-RU" dirty="0" smtClean="0"/>
              <a:t> (4)</a:t>
            </a:r>
            <a:endParaRPr lang="ru-RU" dirty="0"/>
          </a:p>
        </p:txBody>
      </p:sp>
      <p:pic>
        <p:nvPicPr>
          <p:cNvPr id="3074" name="Picture 2" descr="Julius Caesar Ciph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57744" y="1289996"/>
            <a:ext cx="4114784" cy="49965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704872"/>
          </a:xfrm>
        </p:spPr>
        <p:txBody>
          <a:bodyPr>
            <a:normAutofit/>
          </a:bodyPr>
          <a:lstStyle/>
          <a:p>
            <a:r>
              <a:rPr lang="ru-RU" dirty="0" smtClean="0"/>
              <a:t>Информация –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063008"/>
            <a:ext cx="8229600" cy="4937760"/>
          </a:xfrm>
        </p:spPr>
        <p:txBody>
          <a:bodyPr/>
          <a:lstStyle/>
          <a:p>
            <a:r>
              <a:rPr lang="ru-RU" dirty="0" smtClean="0"/>
              <a:t>- это НОВЫЕ сведения или данные, которые человек получает из различных источников.  </a:t>
            </a:r>
          </a:p>
          <a:p>
            <a:endParaRPr lang="ru-RU" dirty="0" smtClean="0"/>
          </a:p>
          <a:p>
            <a:r>
              <a:rPr lang="ru-RU" dirty="0" smtClean="0"/>
              <a:t>Информация: 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По способу восприятия (зрительная, слуховая, тактильная, обонятельная, вкусовая)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По форме представления (текстовая, числовая, графическая, музыкальная, комбинированная)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По значению (массовая, специальная, личная, эстетическая, обыденная)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Расшифруйте слово НУЛТХСЁУГЧЛВ, закодированное с помощью шифра Цезаря. Сдвиг = 3</a:t>
            </a:r>
          </a:p>
          <a:p>
            <a:r>
              <a:rPr lang="ru-RU" dirty="0" smtClean="0"/>
              <a:t>Зашифруйте название любимого фильма следующим образом: замените каждую букву своего имени ее номером в алфавите.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Свойства информации: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142984"/>
            <a:ext cx="9066906" cy="8925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2600" b="1" u="sng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</a:rPr>
              <a:t>Объективность </a:t>
            </a:r>
            <a:r>
              <a:rPr lang="ru-RU" sz="2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</a:rPr>
              <a:t>– информация объективна, если она не </a:t>
            </a:r>
            <a:r>
              <a:rPr lang="ru-RU" sz="26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</a:rPr>
              <a:t>зави</a:t>
            </a:r>
            <a:r>
              <a:rPr lang="ru-RU" sz="2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</a:rPr>
              <a:t>-</a:t>
            </a:r>
          </a:p>
          <a:p>
            <a:r>
              <a:rPr lang="ru-RU" sz="2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</a:rPr>
              <a:t>сит от чьего-либо мнения. </a:t>
            </a:r>
            <a:endParaRPr lang="ru-RU" sz="2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1857364"/>
            <a:ext cx="9163919" cy="8925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2600" b="1" u="sng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</a:rPr>
              <a:t>Достоверность </a:t>
            </a:r>
            <a:r>
              <a:rPr lang="ru-RU" sz="2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</a:rPr>
              <a:t>– информация достоверна, если она отражает</a:t>
            </a:r>
          </a:p>
          <a:p>
            <a:r>
              <a:rPr lang="ru-RU" sz="2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</a:rPr>
              <a:t>истинное положение дел. </a:t>
            </a:r>
            <a:endParaRPr lang="ru-RU" sz="2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32" y="2607886"/>
            <a:ext cx="9187900" cy="8925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2600" b="1" u="sng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</a:rPr>
              <a:t>Полнота </a:t>
            </a:r>
            <a:r>
              <a:rPr lang="ru-RU" sz="2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</a:rPr>
              <a:t>– информация полна, если ее достаточно для </a:t>
            </a:r>
            <a:r>
              <a:rPr lang="ru-RU" sz="26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</a:rPr>
              <a:t>приня</a:t>
            </a:r>
            <a:r>
              <a:rPr lang="ru-RU" sz="2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</a:rPr>
              <a:t>-</a:t>
            </a:r>
          </a:p>
          <a:p>
            <a:r>
              <a:rPr lang="ru-RU" sz="26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</a:rPr>
              <a:t>тия</a:t>
            </a:r>
            <a:r>
              <a:rPr lang="ru-RU" sz="2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</a:rPr>
              <a:t> решения и понимания. </a:t>
            </a:r>
            <a:endParaRPr lang="ru-RU" sz="2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-32" y="3322266"/>
            <a:ext cx="9009646" cy="8925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2600" b="1" u="sng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</a:rPr>
              <a:t>Актуальность </a:t>
            </a:r>
            <a:r>
              <a:rPr lang="ru-RU" sz="2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</a:rPr>
              <a:t>– информация актуальна, если она важна для </a:t>
            </a:r>
            <a:endParaRPr lang="ru-RU" sz="2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</a:endParaRPr>
          </a:p>
          <a:p>
            <a:r>
              <a:rPr lang="ru-RU" sz="2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</a:rPr>
              <a:t>настоящего времени. </a:t>
            </a:r>
            <a:endParaRPr lang="ru-RU" sz="2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-32" y="4036646"/>
            <a:ext cx="8214685" cy="8925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2600" b="1" u="sng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</a:rPr>
              <a:t>Полезность </a:t>
            </a:r>
            <a:r>
              <a:rPr lang="ru-RU" sz="2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</a:rPr>
              <a:t>– </a:t>
            </a:r>
            <a:r>
              <a:rPr lang="ru-RU" sz="26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</a:rPr>
              <a:t>полезность</a:t>
            </a:r>
            <a:r>
              <a:rPr lang="ru-RU" sz="2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</a:rPr>
              <a:t> оценивается по тем задачам, </a:t>
            </a:r>
          </a:p>
          <a:p>
            <a:r>
              <a:rPr lang="ru-RU" sz="2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</a:rPr>
              <a:t>которые можно решить с ее помощью.</a:t>
            </a:r>
            <a:endParaRPr lang="ru-RU" sz="2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32" y="4751026"/>
            <a:ext cx="8818504" cy="8925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2600" b="1" u="sng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</a:rPr>
              <a:t>Понятность </a:t>
            </a:r>
            <a:r>
              <a:rPr lang="ru-RU" sz="2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</a:rPr>
              <a:t>– информация понятна, если она выражена на </a:t>
            </a:r>
          </a:p>
          <a:p>
            <a:r>
              <a:rPr lang="ru-RU" sz="2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</a:rPr>
              <a:t>языке, доступном для получателя.  </a:t>
            </a:r>
            <a:endParaRPr lang="ru-RU" sz="2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Информационные процессы</a:t>
            </a:r>
            <a:r>
              <a:rPr lang="ru-RU" smtClean="0"/>
              <a:t> -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0100" y="1142984"/>
            <a:ext cx="7772400" cy="2263775"/>
          </a:xfrm>
        </p:spPr>
        <p:txBody>
          <a:bodyPr/>
          <a:lstStyle/>
          <a:p>
            <a:pPr indent="-15875" eaLnBrk="1" hangingPunct="1">
              <a:buFont typeface="Wingdings" pitchFamily="2" charset="2"/>
              <a:buNone/>
            </a:pPr>
            <a:r>
              <a:rPr lang="ru-RU" dirty="0" smtClean="0"/>
              <a:t>это действия (последовательность операций), совершаемые над информацией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2285992"/>
            <a:ext cx="814393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В информатике к информационным процессам относят: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Поиск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Отбор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Хранение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Передача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Кодирование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Обработка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Защита </a:t>
            </a:r>
            <a:endParaRPr lang="ru-RU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9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/>
      <p:bldP spid="9933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11" name="Rectangle 15"/>
          <p:cNvSpPr>
            <a:spLocks noGrp="1" noChangeArrowheads="1"/>
          </p:cNvSpPr>
          <p:nvPr>
            <p:ph type="title"/>
          </p:nvPr>
        </p:nvSpPr>
        <p:spPr>
          <a:xfrm>
            <a:off x="971550" y="2492375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b="1" smtClean="0"/>
              <a:t>Сбор информации</a:t>
            </a:r>
            <a:r>
              <a:rPr 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– </a:t>
            </a:r>
            <a:br>
              <a:rPr 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2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это целенаправленный процесс, который сводится к поиску, отбору, получению и накоплению нужной для дальнейшего использования информации.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09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09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0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857224" y="500042"/>
            <a:ext cx="7632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0" lang="ru-RU" sz="3600" dirty="0">
                <a:solidFill>
                  <a:srgbClr val="4F031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Методы поиска информации:</a:t>
            </a:r>
          </a:p>
        </p:txBody>
      </p:sp>
      <p:sp>
        <p:nvSpPr>
          <p:cNvPr id="100357" name="Rectangle 5"/>
          <p:cNvSpPr>
            <a:spLocks noChangeArrowheads="1"/>
          </p:cNvSpPr>
          <p:nvPr/>
        </p:nvSpPr>
        <p:spPr bwMode="auto">
          <a:xfrm>
            <a:off x="714348" y="1142984"/>
            <a:ext cx="7632700" cy="382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n"/>
            </a:pPr>
            <a:r>
              <a:rPr kumimoji="0" lang="ru-RU" sz="2800" dirty="0"/>
              <a:t>Наблюдение;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n"/>
            </a:pPr>
            <a:r>
              <a:rPr kumimoji="0" lang="ru-RU" sz="2800" dirty="0"/>
              <a:t>Общение со специалистами по интересующему вопросу;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n"/>
            </a:pPr>
            <a:r>
              <a:rPr kumimoji="0" lang="ru-RU" sz="2800" dirty="0"/>
              <a:t>Чтение соответствующей литературы;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n"/>
            </a:pPr>
            <a:r>
              <a:rPr kumimoji="0" lang="ru-RU" sz="2800" dirty="0"/>
              <a:t>Просмотр теле- и видеопрограмм;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n"/>
            </a:pPr>
            <a:r>
              <a:rPr kumimoji="0" lang="ru-RU" sz="2800" dirty="0"/>
              <a:t>Прослушивание аудиозаписей и радиопередач;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n"/>
            </a:pPr>
            <a:r>
              <a:rPr kumimoji="0" lang="ru-RU" sz="2800" dirty="0"/>
              <a:t>Работа в библиотеках и архивах;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n"/>
            </a:pPr>
            <a:r>
              <a:rPr kumimoji="0" lang="ru-RU" sz="2800" dirty="0"/>
              <a:t>Запрос к информационным системам, банкам и базам данных;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n"/>
            </a:pPr>
            <a:r>
              <a:rPr kumimoji="0" lang="ru-RU" sz="2800" dirty="0"/>
              <a:t>И пр. методы.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6" grpId="0" autoUpdateAnimBg="0"/>
      <p:bldP spid="10035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428604"/>
            <a:ext cx="8107389" cy="270512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4000" b="1" dirty="0" smtClean="0"/>
              <a:t>Хранение информации</a:t>
            </a:r>
            <a:r>
              <a:rPr lang="ru-RU" sz="4000" dirty="0" smtClean="0"/>
              <a:t> – </a:t>
            </a:r>
            <a:r>
              <a:rPr lang="ru-RU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это процесс помещения информации в определенное хранилище с целью извлечения ее оттуда через некоторое время для дальнейшего использования.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3573463"/>
            <a:ext cx="7772400" cy="2854325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060F18"/>
                </a:solidFill>
              </a:rPr>
              <a:t>Различная информация требует разного</a:t>
            </a:r>
            <a:r>
              <a:rPr lang="ru-RU" smtClean="0"/>
              <a:t> </a:t>
            </a:r>
            <a:r>
              <a:rPr 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времени хранения</a:t>
            </a:r>
          </a:p>
          <a:p>
            <a:pPr eaLnBrk="1" hangingPunct="1">
              <a:defRPr/>
            </a:pPr>
            <a:endParaRPr lang="ru-RU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ru-RU" smtClean="0">
                <a:solidFill>
                  <a:srgbClr val="060F18"/>
                </a:solidFill>
              </a:rPr>
              <a:t>Хранилище информации зависит от ее</a:t>
            </a:r>
            <a:r>
              <a:rPr lang="ru-RU" smtClean="0"/>
              <a:t> </a:t>
            </a:r>
            <a:r>
              <a:rPr lang="ru-RU" smtClean="0">
                <a:effectLst>
                  <a:outerShdw blurRad="38100" dist="38100" dir="2700000" algn="tl">
                    <a:srgbClr val="C0C0C0"/>
                  </a:outerShdw>
                </a:effectLst>
                <a:hlinkMouseOver r:id="" action="ppaction://hlinkshowjump?jump=nextslide">
                  <a:snd r:embed="rId2" name="clap.wav"/>
                </a:hlinkMouseOver>
              </a:rPr>
              <a:t>носителя</a:t>
            </a:r>
            <a:endParaRPr lang="ru-RU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4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" dur="500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500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 autoUpdateAnimBg="0"/>
      <p:bldP spid="8499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ext Box 2"/>
          <p:cNvSpPr txBox="1">
            <a:spLocks noChangeArrowheads="1"/>
          </p:cNvSpPr>
          <p:nvPr/>
        </p:nvSpPr>
        <p:spPr bwMode="auto">
          <a:xfrm>
            <a:off x="914400" y="1066800"/>
            <a:ext cx="7467600" cy="350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4800" b="1">
                <a:effectLst>
                  <a:outerShdw blurRad="38100" dist="38100" dir="2700000" algn="tl">
                    <a:srgbClr val="C0C0C0"/>
                  </a:outerShdw>
                </a:effectLst>
              </a:rPr>
              <a:t>Носитель информации</a:t>
            </a:r>
            <a:r>
              <a:rPr lang="ru-RU" sz="4400"/>
              <a:t> – материальный объект, предназначенный для хранения и передачи информации.</a:t>
            </a:r>
          </a:p>
        </p:txBody>
      </p:sp>
      <p:pic>
        <p:nvPicPr>
          <p:cNvPr id="9219" name="Picture 3" descr="BS00554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4495800"/>
            <a:ext cx="229235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1700213"/>
            <a:ext cx="7545388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b="1" smtClean="0"/>
              <a:t>Передача информации – </a:t>
            </a:r>
            <a:r>
              <a:rPr lang="ru-RU" sz="32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это целенаправленный процесс, в результате которого информация передается от одного объекта к другому.</a:t>
            </a: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539750" y="2852738"/>
            <a:ext cx="8305800" cy="3200400"/>
            <a:chOff x="432" y="1632"/>
            <a:chExt cx="5232" cy="2016"/>
          </a:xfrm>
        </p:grpSpPr>
        <p:sp>
          <p:nvSpPr>
            <p:cNvPr id="10246" name="Text Box 5"/>
            <p:cNvSpPr txBox="1">
              <a:spLocks noChangeArrowheads="1"/>
            </p:cNvSpPr>
            <p:nvPr/>
          </p:nvSpPr>
          <p:spPr bwMode="auto">
            <a:xfrm>
              <a:off x="432" y="2544"/>
              <a:ext cx="864" cy="23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ru-RU" sz="1600" b="1">
                  <a:solidFill>
                    <a:srgbClr val="4F0313"/>
                  </a:solidFill>
                  <a:latin typeface="Georgia" pitchFamily="18" charset="0"/>
                </a:rPr>
                <a:t>Источник </a:t>
              </a:r>
            </a:p>
          </p:txBody>
        </p:sp>
        <p:sp>
          <p:nvSpPr>
            <p:cNvPr id="10247" name="Text Box 6"/>
            <p:cNvSpPr txBox="1">
              <a:spLocks noChangeArrowheads="1"/>
            </p:cNvSpPr>
            <p:nvPr/>
          </p:nvSpPr>
          <p:spPr bwMode="auto">
            <a:xfrm>
              <a:off x="1488" y="2496"/>
              <a:ext cx="1056" cy="39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ru-RU" sz="1600" b="1">
                  <a:solidFill>
                    <a:srgbClr val="4F0313"/>
                  </a:solidFill>
                  <a:latin typeface="Georgia" pitchFamily="18" charset="0"/>
                </a:rPr>
                <a:t>Кодирующее устройство</a:t>
              </a:r>
            </a:p>
          </p:txBody>
        </p:sp>
        <p:sp>
          <p:nvSpPr>
            <p:cNvPr id="10248" name="Text Box 7"/>
            <p:cNvSpPr txBox="1">
              <a:spLocks noChangeArrowheads="1"/>
            </p:cNvSpPr>
            <p:nvPr/>
          </p:nvSpPr>
          <p:spPr bwMode="auto">
            <a:xfrm>
              <a:off x="3216" y="2496"/>
              <a:ext cx="1248" cy="39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ru-RU" sz="1600" b="1">
                  <a:solidFill>
                    <a:srgbClr val="4F0313"/>
                  </a:solidFill>
                  <a:latin typeface="Georgia" pitchFamily="18" charset="0"/>
                </a:rPr>
                <a:t>Декодирующее устройство</a:t>
              </a:r>
            </a:p>
          </p:txBody>
        </p:sp>
        <p:sp>
          <p:nvSpPr>
            <p:cNvPr id="10249" name="Text Box 8"/>
            <p:cNvSpPr txBox="1">
              <a:spLocks noChangeArrowheads="1"/>
            </p:cNvSpPr>
            <p:nvPr/>
          </p:nvSpPr>
          <p:spPr bwMode="auto">
            <a:xfrm>
              <a:off x="4704" y="2544"/>
              <a:ext cx="960" cy="23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ru-RU" sz="1600" b="1">
                  <a:solidFill>
                    <a:srgbClr val="4F0313"/>
                  </a:solidFill>
                  <a:latin typeface="Georgia" pitchFamily="18" charset="0"/>
                </a:rPr>
                <a:t>Приемник</a:t>
              </a:r>
            </a:p>
          </p:txBody>
        </p:sp>
        <p:sp>
          <p:nvSpPr>
            <p:cNvPr id="10250" name="Line 9"/>
            <p:cNvSpPr>
              <a:spLocks noChangeShapeType="1"/>
            </p:cNvSpPr>
            <p:nvPr/>
          </p:nvSpPr>
          <p:spPr bwMode="auto">
            <a:xfrm>
              <a:off x="1296" y="2688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0251" name="Line 10"/>
            <p:cNvSpPr>
              <a:spLocks noChangeShapeType="1"/>
            </p:cNvSpPr>
            <p:nvPr/>
          </p:nvSpPr>
          <p:spPr bwMode="auto">
            <a:xfrm>
              <a:off x="2544" y="2688"/>
              <a:ext cx="672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0252" name="Line 11"/>
            <p:cNvSpPr>
              <a:spLocks noChangeShapeType="1"/>
            </p:cNvSpPr>
            <p:nvPr/>
          </p:nvSpPr>
          <p:spPr bwMode="auto">
            <a:xfrm>
              <a:off x="4464" y="2688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0253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2496" y="2304"/>
              <a:ext cx="768" cy="160"/>
            </a:xfrm>
            <a:prstGeom prst="rect">
              <a:avLst/>
            </a:prstGeom>
          </p:spPr>
          <p:txBody>
            <a:bodyPr wrap="none" fromWordArt="1">
              <a:prstTxWarp prst="textDeflate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ru-RU" sz="1200" b="1" kern="10">
                  <a:ln w="9525">
                    <a:solidFill>
                      <a:schemeClr val="tx2"/>
                    </a:solidFill>
                    <a:round/>
                    <a:headEnd/>
                    <a:tailEnd/>
                  </a:ln>
                  <a:solidFill>
                    <a:schemeClr val="tx2"/>
                  </a:solidFill>
                  <a:latin typeface="Arial"/>
                  <a:cs typeface="Arial"/>
                </a:rPr>
                <a:t>Канал связи</a:t>
              </a:r>
            </a:p>
          </p:txBody>
        </p:sp>
        <p:sp>
          <p:nvSpPr>
            <p:cNvPr id="10254" name="Line 14"/>
            <p:cNvSpPr>
              <a:spLocks noChangeShapeType="1"/>
            </p:cNvSpPr>
            <p:nvPr/>
          </p:nvSpPr>
          <p:spPr bwMode="auto">
            <a:xfrm flipH="1">
              <a:off x="1872" y="1968"/>
              <a:ext cx="960" cy="5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0255" name="Line 15"/>
            <p:cNvSpPr>
              <a:spLocks noChangeShapeType="1"/>
            </p:cNvSpPr>
            <p:nvPr/>
          </p:nvSpPr>
          <p:spPr bwMode="auto">
            <a:xfrm>
              <a:off x="2832" y="1968"/>
              <a:ext cx="0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0256" name="Line 16"/>
            <p:cNvSpPr>
              <a:spLocks noChangeShapeType="1"/>
            </p:cNvSpPr>
            <p:nvPr/>
          </p:nvSpPr>
          <p:spPr bwMode="auto">
            <a:xfrm>
              <a:off x="2832" y="1968"/>
              <a:ext cx="1008" cy="5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67601" name="Text Box 17"/>
            <p:cNvSpPr txBox="1">
              <a:spLocks noChangeArrowheads="1"/>
            </p:cNvSpPr>
            <p:nvPr/>
          </p:nvSpPr>
          <p:spPr bwMode="auto">
            <a:xfrm>
              <a:off x="2208" y="1632"/>
              <a:ext cx="124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kumimoji="0" lang="ru-RU">
                  <a:solidFill>
                    <a:srgbClr val="4F031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Помехи</a:t>
              </a:r>
              <a:r>
                <a:rPr kumimoji="0" lang="ru-RU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</a:p>
          </p:txBody>
        </p:sp>
        <p:sp>
          <p:nvSpPr>
            <p:cNvPr id="10258" name="Line 19"/>
            <p:cNvSpPr>
              <a:spLocks noChangeShapeType="1"/>
            </p:cNvSpPr>
            <p:nvPr/>
          </p:nvSpPr>
          <p:spPr bwMode="auto">
            <a:xfrm flipH="1" flipV="1">
              <a:off x="1872" y="2880"/>
              <a:ext cx="960" cy="4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0259" name="Line 20"/>
            <p:cNvSpPr>
              <a:spLocks noChangeShapeType="1"/>
            </p:cNvSpPr>
            <p:nvPr/>
          </p:nvSpPr>
          <p:spPr bwMode="auto">
            <a:xfrm flipV="1">
              <a:off x="2832" y="2832"/>
              <a:ext cx="0" cy="4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0260" name="Line 21"/>
            <p:cNvSpPr>
              <a:spLocks noChangeShapeType="1"/>
            </p:cNvSpPr>
            <p:nvPr/>
          </p:nvSpPr>
          <p:spPr bwMode="auto">
            <a:xfrm flipV="1">
              <a:off x="2832" y="2880"/>
              <a:ext cx="960" cy="4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67606" name="Text Box 22"/>
            <p:cNvSpPr txBox="1">
              <a:spLocks noChangeArrowheads="1"/>
            </p:cNvSpPr>
            <p:nvPr/>
          </p:nvSpPr>
          <p:spPr bwMode="auto">
            <a:xfrm>
              <a:off x="2112" y="3360"/>
              <a:ext cx="15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kumimoji="0" lang="ru-RU">
                  <a:solidFill>
                    <a:srgbClr val="4F031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Защита от помех</a:t>
              </a:r>
            </a:p>
          </p:txBody>
        </p:sp>
      </p:grpSp>
      <p:pic>
        <p:nvPicPr>
          <p:cNvPr id="67607" name="09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543800" y="5410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27" descr="j034346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05600" y="4800600"/>
            <a:ext cx="200025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32681" fill="hold"/>
                                        <p:tgtEl>
                                          <p:spTgt spid="6760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7607"/>
                </p:tgtEl>
              </p:cMediaNode>
            </p:audio>
          </p:childTnLst>
        </p:cTn>
      </p:par>
    </p:tnLst>
    <p:bldLst>
      <p:bldP spid="67586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435</TotalTime>
  <Words>635</Words>
  <Application>Microsoft Office PowerPoint</Application>
  <PresentationFormat>Экран (4:3)</PresentationFormat>
  <Paragraphs>109</Paragraphs>
  <Slides>20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30" baseType="lpstr">
      <vt:lpstr>Arial</vt:lpstr>
      <vt:lpstr>Bookman Old Style</vt:lpstr>
      <vt:lpstr>Calibri</vt:lpstr>
      <vt:lpstr>Cambria</vt:lpstr>
      <vt:lpstr>Georgia</vt:lpstr>
      <vt:lpstr>Gill Sans MT</vt:lpstr>
      <vt:lpstr>Symbol</vt:lpstr>
      <vt:lpstr>Wingdings</vt:lpstr>
      <vt:lpstr>Wingdings 3</vt:lpstr>
      <vt:lpstr>Начальная</vt:lpstr>
      <vt:lpstr>Информация как знания человека. Восприятие информации человеком. </vt:lpstr>
      <vt:lpstr>Информация – </vt:lpstr>
      <vt:lpstr>Свойства информации:</vt:lpstr>
      <vt:lpstr>Информационные процессы -</vt:lpstr>
      <vt:lpstr>Сбор информации –  это целенаправленный процесс, который сводится к поиску, отбору, получению и накоплению нужной для дальнейшего использования информации.</vt:lpstr>
      <vt:lpstr>Презентация PowerPoint</vt:lpstr>
      <vt:lpstr>Хранение информации – это процесс помещения информации в определенное хранилище с целью извлечения ее оттуда через некоторое время для дальнейшего использования.</vt:lpstr>
      <vt:lpstr>Презентация PowerPoint</vt:lpstr>
      <vt:lpstr>Передача информации – это целенаправленный процесс, в результате которого информация передается от одного объекта к другому.</vt:lpstr>
      <vt:lpstr>Презентация PowerPoint</vt:lpstr>
      <vt:lpstr>Обработка (преобразование) информации – процесс изменения вида (формы), смысла (содержания), объема (количества) информации.</vt:lpstr>
      <vt:lpstr>Схема преобразования информации по принципу «черного ящика»</vt:lpstr>
      <vt:lpstr>Презентация PowerPoint</vt:lpstr>
      <vt:lpstr>Кодирование информации</vt:lpstr>
      <vt:lpstr>Дана кодовая таблица флажковой азбуки. Расшифруйте следующее сообщение. </vt:lpstr>
      <vt:lpstr>Дана кодовая таблица азбуки Морзе. Декодируйте сообщение (знаки отделены пробелами): --  ---  ·-··  ---  -··  -·-·  -·-- </vt:lpstr>
      <vt:lpstr>Зашифрованная пословица.</vt:lpstr>
      <vt:lpstr>Шифр Цезаря.</vt:lpstr>
      <vt:lpstr>Расшифруйте:</vt:lpstr>
      <vt:lpstr>Домашнее задание: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Предмет информатики. Информация как знания человека. Восприятие информации человеком.</dc:title>
  <dc:creator>admin</dc:creator>
  <cp:lastModifiedBy>Катя</cp:lastModifiedBy>
  <cp:revision>20</cp:revision>
  <dcterms:created xsi:type="dcterms:W3CDTF">2014-09-04T17:47:44Z</dcterms:created>
  <dcterms:modified xsi:type="dcterms:W3CDTF">2020-09-08T12:23:12Z</dcterms:modified>
</cp:coreProperties>
</file>